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73" r:id="rId4"/>
    <p:sldId id="274" r:id="rId5"/>
    <p:sldId id="257" r:id="rId6"/>
    <p:sldId id="275" r:id="rId7"/>
    <p:sldId id="276" r:id="rId8"/>
    <p:sldId id="277" r:id="rId9"/>
    <p:sldId id="278" r:id="rId10"/>
    <p:sldId id="258" r:id="rId11"/>
    <p:sldId id="279" r:id="rId12"/>
    <p:sldId id="280" r:id="rId13"/>
    <p:sldId id="259" r:id="rId14"/>
    <p:sldId id="281" r:id="rId15"/>
    <p:sldId id="282" r:id="rId16"/>
    <p:sldId id="283" r:id="rId17"/>
    <p:sldId id="260" r:id="rId18"/>
    <p:sldId id="261" r:id="rId19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655"/>
  </p:normalViewPr>
  <p:slideViewPr>
    <p:cSldViewPr snapToGrid="0">
      <p:cViewPr varScale="1">
        <p:scale>
          <a:sx n="154" d="100"/>
          <a:sy n="154" d="100"/>
        </p:scale>
        <p:origin x="2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C116D-04B2-FEE6-50C2-558075B4B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540DC-4A26-F6AE-2FF9-3A71051F2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B25CF-26F8-CD57-FADA-E71CF3979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96AF0-AF0E-A01D-B00B-40CAB6E2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F72CD-5A70-4C45-5554-32FA65912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87353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E439-FC42-DCFF-5D40-B07D09FC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9719D-3A6C-7D39-3DAF-069760472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A2D8A-9B25-C528-1B13-5309D2BC0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B412D-BD23-6F94-4DB3-2DAD8C97D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CBFF7-0A08-110B-C6BF-B8B8C2B2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65626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6ADAB0-E89F-1FCB-F652-6C6B022A77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B5CFC6-0B85-3764-4B42-CD1162DAE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F0D31-2052-501B-5BE2-6F2E2D7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251F3-7E93-8395-10EA-9FB17591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34DE9-30A6-E680-1576-09040629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9652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EA90-62E8-D291-BFC2-0A1D9E1F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7B3C0-8500-29F3-5202-097583206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A1FDC-4CB2-75CD-4C4D-2775832C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22B49-F7B8-E419-1C98-4114C6750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F70C9-4465-15CC-B3A7-C0498A79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66339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CDA57-AF4B-3F53-8FBD-6D1E26999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17B54-3008-5B58-A204-BB4B812E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551F0-C5CB-A849-01DE-2983716D3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00820-8525-9E5A-301D-DF703418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777D5-C720-3DFE-9BE7-B5B23DFE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0821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D62B-73C9-8AED-2F98-530EB5FE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7B67B-DF86-F2EF-1E01-8377FEF07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12A4B1-6DAC-AB78-01FF-613388813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F5D35-3534-7E4F-5691-5341B51D5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36664-4939-26CA-1BAC-AE4CCA0C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604B7-4C2B-4300-83D0-00D68B2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5185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10E1-7B19-0A60-7186-1BE58F4D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0C632-EFFB-9728-AA0A-DB036E504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CC9F5-C894-9533-5E9A-E8E0A3C2F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EF18D-F13B-31B9-222B-CC8C064138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BA19D-61E7-D25E-CD09-97A765445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BDE0AB-1B71-7E67-03BD-F4BF9CE8C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116C62-8E8B-E333-0583-713575706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48A640-9875-EDDA-2BB0-6C0B2B25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9831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EA623-A1B7-9D10-C26D-249EB12F0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28D5F-073A-B53A-CD21-268771E46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0BF6D-DA02-48B0-709C-0D0212117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4EBC6-AC89-70CA-6F3F-3AB7B1118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90370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FD9587-C3BA-E6A9-B2CE-CB0A2A4CA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B8F1A-412D-D33D-3387-64BD2A128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492C3-3742-434C-1FA6-AF894C9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12246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28E4-A6F2-2E9E-045E-C84A2AED4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8DBF0-76E6-813F-4E9C-BF584C829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1E7EC-9B60-6EAA-96BC-850EBE7CA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54C91-766E-6A54-1A73-25C559AF2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47741-E8B8-854A-64DA-00C52584D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2BA7F-B3E0-16BE-0528-307CBE7B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60035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E34DE-A7D5-5E31-5704-0D313C53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7C21B4-04B0-27FD-A101-C86B7913D6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21E1F-A9CE-2519-90FC-5DC17179C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6987C-A641-DC3B-FC08-D807D9D82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5F7C-E30C-F4A0-C25B-37CF18D5A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D997D-A1ED-6175-F08D-B7B1D157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35540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6D8D26-9B67-8737-B9B6-740C61D0A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9032C-D54F-4A1C-4AEB-AE2EE5D59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BA2B7-6B40-E771-E140-40F2F22A9D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7BE6-FACF-59B8-C145-8DF940EEE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EC768-1AF1-9231-2C06-A9EC60A46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492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04ECBA-700E-5D51-B360-73CF6880904D}"/>
              </a:ext>
            </a:extLst>
          </p:cNvPr>
          <p:cNvSpPr txBox="1"/>
          <p:nvPr/>
        </p:nvSpPr>
        <p:spPr>
          <a:xfrm>
            <a:off x="439002" y="308344"/>
            <a:ext cx="5656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Setup front-end app a partire da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3C708-B9A9-5496-2A27-5DE52A088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702" y="912080"/>
            <a:ext cx="7772400" cy="2257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A5E36F-9DD1-088C-562D-E4899C46A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184" y="2466288"/>
            <a:ext cx="7772400" cy="427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71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1868B-48E5-5590-CA3A-6690D1305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4A7C37-F408-B372-A74A-4F37D314FE5A}"/>
              </a:ext>
            </a:extLst>
          </p:cNvPr>
          <p:cNvSpPr txBox="1"/>
          <p:nvPr/>
        </p:nvSpPr>
        <p:spPr>
          <a:xfrm>
            <a:off x="207818" y="299258"/>
            <a:ext cx="402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AVVIAMO L’APP COME DA README.md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67CF8-3D26-8F3E-725C-99D63C3EC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41" y="846893"/>
            <a:ext cx="5285431" cy="1653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38FF83-149B-D1A5-FFA6-7FE871A87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3" y="4416502"/>
            <a:ext cx="4465320" cy="214224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AE3A66-C72D-855A-9B12-E7DECBCCB929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804853" y="2500332"/>
            <a:ext cx="351004" cy="1916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0031EC-5A3C-4753-54A6-4DE616E55D20}"/>
              </a:ext>
            </a:extLst>
          </p:cNvPr>
          <p:cNvSpPr txBox="1"/>
          <p:nvPr/>
        </p:nvSpPr>
        <p:spPr>
          <a:xfrm>
            <a:off x="3416531" y="2851265"/>
            <a:ext cx="45982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non funziona</a:t>
            </a:r>
          </a:p>
          <a:p>
            <a:r>
              <a:rPr lang="en-IT"/>
              <a:t>c’é qualcosa che non va nella directory .yarn</a:t>
            </a:r>
          </a:p>
          <a:p>
            <a:r>
              <a:rPr lang="en-IT"/>
              <a:t>della nostra app. E’ la directory contenuta</a:t>
            </a:r>
          </a:p>
          <a:p>
            <a:r>
              <a:rPr lang="en-IT"/>
              <a:t>nell’imagine che abbiamo scaricato all’inizio</a:t>
            </a:r>
          </a:p>
          <a:p>
            <a:r>
              <a:rPr lang="en-IT"/>
              <a:t>da GITHUB</a:t>
            </a:r>
          </a:p>
          <a:p>
            <a:endParaRPr lang="en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17776F-8005-3E7E-D6CC-078D667AB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913" y="668590"/>
            <a:ext cx="3299542" cy="42123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8A07BD-F96B-94E3-F990-3B8B01D922A1}"/>
              </a:ext>
            </a:extLst>
          </p:cNvPr>
          <p:cNvSpPr/>
          <p:nvPr/>
        </p:nvSpPr>
        <p:spPr>
          <a:xfrm>
            <a:off x="8196349" y="2360815"/>
            <a:ext cx="1190798" cy="34913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19820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67DE0-6354-294C-9E96-DFE7623FC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C7FE62-B1AD-7441-FDDF-94A6421B6730}"/>
              </a:ext>
            </a:extLst>
          </p:cNvPr>
          <p:cNvSpPr txBox="1"/>
          <p:nvPr/>
        </p:nvSpPr>
        <p:spPr>
          <a:xfrm>
            <a:off x="207818" y="299258"/>
            <a:ext cx="402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AVVIAMO L’APP COME DA README.md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8A21A-6CA9-C719-3C12-8963BC1241EE}"/>
              </a:ext>
            </a:extLst>
          </p:cNvPr>
          <p:cNvSpPr txBox="1"/>
          <p:nvPr/>
        </p:nvSpPr>
        <p:spPr>
          <a:xfrm>
            <a:off x="652545" y="1155469"/>
            <a:ext cx="5378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puliamo le configurazioni </a:t>
            </a:r>
            <a:r>
              <a:rPr lang="en-IT" b="1"/>
              <a:t>dall’interno del container</a:t>
            </a:r>
          </a:p>
          <a:p>
            <a:endParaRPr lang="en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D21442-83AB-E60A-44AE-CA12BAA7E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822" y="499063"/>
            <a:ext cx="2406406" cy="30721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95A00B-FC18-D723-4FF7-71FD53B25CC6}"/>
              </a:ext>
            </a:extLst>
          </p:cNvPr>
          <p:cNvSpPr/>
          <p:nvPr/>
        </p:nvSpPr>
        <p:spPr>
          <a:xfrm>
            <a:off x="9155533" y="1685997"/>
            <a:ext cx="1190798" cy="34913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EA8FA-04BB-E1D9-DC52-D226316833A0}"/>
              </a:ext>
            </a:extLst>
          </p:cNvPr>
          <p:cNvSpPr txBox="1"/>
          <p:nvPr/>
        </p:nvSpPr>
        <p:spPr>
          <a:xfrm>
            <a:off x="1030087" y="1585669"/>
            <a:ext cx="6097384" cy="1705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sz="11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you want to launch the WebUI, clean yarn cache do the following</a:t>
            </a:r>
          </a:p>
          <a:p>
            <a:pPr>
              <a:lnSpc>
                <a:spcPts val="1350"/>
              </a:lnSpc>
            </a:pPr>
            <a:r>
              <a:rPr lang="en-GB" sz="11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```shell</a:t>
            </a:r>
          </a:p>
          <a:p>
            <a:pPr>
              <a:lnSpc>
                <a:spcPts val="1350"/>
              </a:lnSpc>
            </a:pPr>
            <a:r>
              <a:rPr lang="en-GB" sz="11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./open-node.sh</a:t>
            </a:r>
          </a:p>
          <a:p>
            <a:pPr>
              <a:lnSpc>
                <a:spcPts val="1350"/>
              </a:lnSpc>
            </a:pPr>
            <a:r>
              <a:rPr lang="en-GB" sz="11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(here you're inside the container)</a:t>
            </a:r>
          </a:p>
          <a:p>
            <a:pPr>
              <a:lnSpc>
                <a:spcPts val="1350"/>
              </a:lnSpc>
            </a:pPr>
            <a:r>
              <a:rPr lang="en-GB" sz="11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yarn config set globalFolder /src/webui/.yarn </a:t>
            </a:r>
          </a:p>
          <a:p>
            <a:pPr>
              <a:lnSpc>
                <a:spcPts val="1350"/>
              </a:lnSpc>
            </a:pPr>
            <a:r>
              <a:rPr lang="en-GB" sz="11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yarn cache clean</a:t>
            </a:r>
          </a:p>
          <a:p>
            <a:pPr>
              <a:lnSpc>
                <a:spcPts val="1350"/>
              </a:lnSpc>
            </a:pPr>
            <a:r>
              <a:rPr lang="en-GB" sz="11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yarn install</a:t>
            </a:r>
          </a:p>
          <a:p>
            <a:pPr>
              <a:lnSpc>
                <a:spcPts val="1350"/>
              </a:lnSpc>
            </a:pPr>
            <a:r>
              <a:rPr lang="en-GB" sz="11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(test app)</a:t>
            </a:r>
          </a:p>
          <a:p>
            <a:pPr>
              <a:lnSpc>
                <a:spcPts val="1350"/>
              </a:lnSpc>
            </a:pPr>
            <a:r>
              <a:rPr lang="en-GB" sz="11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yarn run dev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9448E-C10D-12B4-70AB-41D2F293D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784" y="2916750"/>
            <a:ext cx="4507976" cy="108130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F97D1E-33F8-3441-4265-48A56D0E7729}"/>
              </a:ext>
            </a:extLst>
          </p:cNvPr>
          <p:cNvCxnSpPr>
            <a:cxnSpLocks/>
          </p:cNvCxnSpPr>
          <p:nvPr/>
        </p:nvCxnSpPr>
        <p:spPr>
          <a:xfrm>
            <a:off x="1945178" y="3217025"/>
            <a:ext cx="847898" cy="21197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4987D63-4E3E-637E-071E-8E4A44BD1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35" y="4330965"/>
            <a:ext cx="7772400" cy="233626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463EE2-A100-55DD-C4BF-737EB130F0C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048824" y="3998055"/>
            <a:ext cx="1921948" cy="258909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4578C-E08F-ECEA-DFB1-67FF57828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482" y="4134986"/>
            <a:ext cx="4406900" cy="1600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BFCF5E-8A3E-7430-4D7D-1FCC26E5B78C}"/>
              </a:ext>
            </a:extLst>
          </p:cNvPr>
          <p:cNvSpPr txBox="1"/>
          <p:nvPr/>
        </p:nvSpPr>
        <p:spPr>
          <a:xfrm>
            <a:off x="7221230" y="5499097"/>
            <a:ext cx="451138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T"/>
              <a:t>non é visibile al di fuori del container</a:t>
            </a:r>
          </a:p>
          <a:p>
            <a:r>
              <a:rPr lang="en-IT"/>
              <a:t>infatti manca la configurazione della porta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4B06D-BDFA-B725-9A6C-F85879B7DD58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5752407" y="5822263"/>
            <a:ext cx="1468823" cy="76488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437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D06A6-4688-C6D2-5465-BC2EEBED4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2817B6-C048-5AAC-A2FD-834C7CB7B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04" y="4004799"/>
            <a:ext cx="7772400" cy="23389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A1CD6-96F8-A110-E46D-6F68F0552A5D}"/>
              </a:ext>
            </a:extLst>
          </p:cNvPr>
          <p:cNvSpPr txBox="1"/>
          <p:nvPr/>
        </p:nvSpPr>
        <p:spPr>
          <a:xfrm>
            <a:off x="207818" y="299258"/>
            <a:ext cx="402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AVVIAMO L’APP COME DA README.md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F1302-A28A-DA18-1FBD-5D890A449EAB}"/>
              </a:ext>
            </a:extLst>
          </p:cNvPr>
          <p:cNvSpPr txBox="1"/>
          <p:nvPr/>
        </p:nvSpPr>
        <p:spPr>
          <a:xfrm>
            <a:off x="652545" y="1155469"/>
            <a:ext cx="6773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/>
              <a:t>modifichiamo il comando docker per avviare ed esportare l’app</a:t>
            </a:r>
          </a:p>
          <a:p>
            <a:endParaRPr lang="en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CA7BB9-1410-0337-F756-9811350CA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22" y="499063"/>
            <a:ext cx="2406406" cy="30721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FE15A79-8DDD-1F4F-EC98-3C71E6AB8D8A}"/>
              </a:ext>
            </a:extLst>
          </p:cNvPr>
          <p:cNvSpPr/>
          <p:nvPr/>
        </p:nvSpPr>
        <p:spPr>
          <a:xfrm>
            <a:off x="9155533" y="1685997"/>
            <a:ext cx="1190798" cy="34913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746C4-BA75-8F29-9110-71D0B8437E66}"/>
              </a:ext>
            </a:extLst>
          </p:cNvPr>
          <p:cNvSpPr txBox="1"/>
          <p:nvPr/>
        </p:nvSpPr>
        <p:spPr>
          <a:xfrm>
            <a:off x="207818" y="1585669"/>
            <a:ext cx="8553797" cy="440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sz="1100" b="0">
                <a:effectLst/>
                <a:latin typeface="Menlo" panose="020B0609030804020204" pitchFamily="49" charset="0"/>
              </a:rPr>
              <a:t>docker run -it --rm -v "$(pwd):/src" -u "$(id -u):$(id -g)" --workdir /src/webui </a:t>
            </a:r>
            <a:r>
              <a:rPr lang="en-GB" sz="11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-p 5173:5173 </a:t>
            </a:r>
            <a:r>
              <a:rPr lang="en-GB" sz="1100" b="0">
                <a:effectLst/>
                <a:latin typeface="Menlo" panose="020B0609030804020204" pitchFamily="49" charset="0"/>
              </a:rPr>
              <a:t>node:20 yarn run dev --host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ACCA13-9FC9-0C64-82B6-E5831A8089B0}"/>
              </a:ext>
            </a:extLst>
          </p:cNvPr>
          <p:cNvCxnSpPr>
            <a:cxnSpLocks/>
            <a:stCxn id="6" idx="2"/>
            <a:endCxn id="2" idx="0"/>
          </p:cNvCxnSpPr>
          <p:nvPr/>
        </p:nvCxnSpPr>
        <p:spPr>
          <a:xfrm>
            <a:off x="4484717" y="2026431"/>
            <a:ext cx="168723" cy="52149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DE2A30-54A5-0EF1-DCBB-379C588C69D0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653440" y="3765111"/>
            <a:ext cx="941025" cy="243959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8DDD90E-A2CA-B23E-04FE-F3CE035CC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797" y="2547925"/>
            <a:ext cx="3835285" cy="12171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8583CB-C287-07BF-549F-6879CA809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082" y="4187400"/>
            <a:ext cx="4329083" cy="15576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0631BC0-DE0E-2EE0-27DA-04952463D802}"/>
              </a:ext>
            </a:extLst>
          </p:cNvPr>
          <p:cNvSpPr txBox="1"/>
          <p:nvPr/>
        </p:nvSpPr>
        <p:spPr>
          <a:xfrm>
            <a:off x="7147846" y="5702531"/>
            <a:ext cx="451138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T"/>
              <a:t>ora funziona</a:t>
            </a:r>
          </a:p>
        </p:txBody>
      </p:sp>
    </p:spTree>
    <p:extLst>
      <p:ext uri="{BB962C8B-B14F-4D97-AF65-F5344CB8AC3E}">
        <p14:creationId xmlns:p14="http://schemas.microsoft.com/office/powerpoint/2010/main" val="803243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61079-2017-7036-FF85-07DE20C5D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2D9D64-5E1E-6487-6EC4-4A5997FFA5E3}"/>
              </a:ext>
            </a:extLst>
          </p:cNvPr>
          <p:cNvSpPr txBox="1"/>
          <p:nvPr/>
        </p:nvSpPr>
        <p:spPr>
          <a:xfrm>
            <a:off x="207818" y="299258"/>
            <a:ext cx="616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PERSONALIZZIAMO L’APP PER LE NOSTRE ESIGENZE (CHAT)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B8964-04CC-12A1-3356-AD55BAFD4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29" y="1098333"/>
            <a:ext cx="7772400" cy="4943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939F1-1BA3-9B8A-8521-A1D17506B380}"/>
              </a:ext>
            </a:extLst>
          </p:cNvPr>
          <p:cNvSpPr txBox="1"/>
          <p:nvPr/>
        </p:nvSpPr>
        <p:spPr>
          <a:xfrm>
            <a:off x="8437418" y="2793077"/>
            <a:ext cx="3537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il file index.html</a:t>
            </a:r>
          </a:p>
          <a:p>
            <a:r>
              <a:rPr lang="en-IT"/>
              <a:t>carica il fraemwirk css bootstrapp</a:t>
            </a:r>
          </a:p>
          <a:p>
            <a:r>
              <a:rPr lang="en-IT"/>
              <a:t>ed avvia l’app con id=“app”</a:t>
            </a:r>
          </a:p>
        </p:txBody>
      </p:sp>
    </p:spTree>
    <p:extLst>
      <p:ext uri="{BB962C8B-B14F-4D97-AF65-F5344CB8AC3E}">
        <p14:creationId xmlns:p14="http://schemas.microsoft.com/office/powerpoint/2010/main" val="4213987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98EB9-20F5-D8FB-2C9B-150CF0ACB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F894D-A138-A5FF-170B-BC61FE1F1935}"/>
              </a:ext>
            </a:extLst>
          </p:cNvPr>
          <p:cNvSpPr txBox="1"/>
          <p:nvPr/>
        </p:nvSpPr>
        <p:spPr>
          <a:xfrm>
            <a:off x="207818" y="299258"/>
            <a:ext cx="616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PERSONALIZZIAMO L’APP PER LE NOSTRE ESIGENZE (CHAT)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3329C-F8BC-45F3-7D1A-0E9507F330EB}"/>
              </a:ext>
            </a:extLst>
          </p:cNvPr>
          <p:cNvSpPr txBox="1"/>
          <p:nvPr/>
        </p:nvSpPr>
        <p:spPr>
          <a:xfrm>
            <a:off x="8437418" y="2793077"/>
            <a:ext cx="3576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il file main.js</a:t>
            </a:r>
          </a:p>
          <a:p>
            <a:r>
              <a:rPr lang="en-IT"/>
              <a:t>carica i module VUE ed avvia l’app</a:t>
            </a:r>
          </a:p>
          <a:p>
            <a:r>
              <a:rPr lang="en-IT"/>
              <a:t>#app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38BB1-175C-662B-E76D-700814D1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68" y="1040145"/>
            <a:ext cx="7772400" cy="494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00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EEF32-1DCA-00F5-D46B-078385CE5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AC7356-6080-8769-CCC3-6244715ECC9E}"/>
              </a:ext>
            </a:extLst>
          </p:cNvPr>
          <p:cNvSpPr txBox="1"/>
          <p:nvPr/>
        </p:nvSpPr>
        <p:spPr>
          <a:xfrm>
            <a:off x="207818" y="299258"/>
            <a:ext cx="616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PERSONALIZZIAMO L’APP PER LE NOSTRE ESIGENZE (CHAT)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B4056-FE09-3E11-2F9F-92A1CD4F0674}"/>
              </a:ext>
            </a:extLst>
          </p:cNvPr>
          <p:cNvSpPr txBox="1"/>
          <p:nvPr/>
        </p:nvSpPr>
        <p:spPr>
          <a:xfrm>
            <a:off x="8495607" y="327954"/>
            <a:ext cx="2916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modifichiamo il file App.vue</a:t>
            </a:r>
          </a:p>
          <a:p>
            <a:r>
              <a:rPr lang="en-IT"/>
              <a:t>come di fianco</a:t>
            </a:r>
          </a:p>
          <a:p>
            <a:endParaRPr lang="en-IT"/>
          </a:p>
          <a:p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B25BB-9C97-78B9-3DFA-6013D46AAC5A}"/>
              </a:ext>
            </a:extLst>
          </p:cNvPr>
          <p:cNvSpPr txBox="1"/>
          <p:nvPr/>
        </p:nvSpPr>
        <p:spPr>
          <a:xfrm>
            <a:off x="496687" y="1157263"/>
            <a:ext cx="609738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b="0">
                <a:effectLst/>
                <a:latin typeface="Menlo" panose="020B0609030804020204" pitchFamily="49" charset="0"/>
              </a:rPr>
              <a:t>&lt;template&gt;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&lt;div id="app"&gt;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&lt;nav class="navbar"&gt;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&lt;!-- &lt;div class="navbar-title"&gt;Chats&lt;/div&gt; --&gt;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&lt;!-- Left-aligned buttons --&gt;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&lt;div class="navbar-left"&gt;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&lt;router-link to="/" class="navbar-button"&gt;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&lt;button&gt;Home&lt;/button&gt;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&lt;/router-link&gt;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&lt;router-link to="/users" class="navbar-button"&gt;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&lt;button&gt;Users&lt;/button&gt;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&lt;/router-link&gt;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&lt;router-link to="/about" class="navbar-button"&gt;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&lt;button&gt;About&lt;/button&gt;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&lt;/router-link&gt;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&lt;/div&gt;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&lt;!-- Right-aligned login/logout button --&gt;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&lt;div class="navbar-right"&gt;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&lt;div class="navbar-title" v-if="username"&gt;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{{ username }}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&lt;/div&gt;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&lt;router-link v-if="!username" to="/login" class="navbar-button"&gt;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&lt;button&gt;Login&lt;/button&gt;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&lt;/router-link&gt;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&lt;router-link v-if="username" to="/" class="navbar-button"&gt;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&lt;button @click="logout"&gt;Logout&lt;/button&gt;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&lt;/router-link&gt;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&lt;/div&gt;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&lt;/nav&gt;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&lt;!-- Routed components will be rendered here --&gt;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&lt;router-view&gt;&lt;/router-view&gt;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&lt;/div&gt;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&lt;/template&gt;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&lt;script&gt;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// import { mapState } from 'vuex';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export default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name: "App",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// computed: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// ...mapState(['username']), // Map the username from Vuex store to this component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// },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methods: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logout()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// Clear username in Vuex store and sessionStorage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this.$store.commit("setUsername", null); // Reset username in Vuex store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},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},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&lt;/script&gt;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endParaRPr lang="en-GB" sz="600" b="0">
              <a:effectLst/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F555E-E41C-706B-AACE-5806852F87EA}"/>
              </a:ext>
            </a:extLst>
          </p:cNvPr>
          <p:cNvSpPr txBox="1"/>
          <p:nvPr/>
        </p:nvSpPr>
        <p:spPr>
          <a:xfrm>
            <a:off x="5071457" y="880263"/>
            <a:ext cx="3324398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&lt;style&gt;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.navbar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display: flex;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justify-content: space-between;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align-items: center;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background-color: #1ce036;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padding: 1em;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.navbar-title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color: white;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font-size: 1.5em;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font-weight: bold;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.navbar-buttons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display: flex;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gap: 1em;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.navbar-button button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background-color: white;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color: #2c3e50;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padding: 10px 15px;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border: 1px solid white;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border-radius: 4px;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font-size: 1em;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cursor: pointer;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transition: background-color 0.3s, color 0.3s;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.navbar-button button:hover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background-color: #34495e;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color: white;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/* Add padding or margin between buttons */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.navbar-left .navbar-button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margin-right: 10px; /* Space between buttons */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.navbar-left .navbar-button:last-child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margin-right: 0; /* Remove margin for the last button */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.navbar-button button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padding: 8px 16px; /* Optional: Style individual buttons */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/* Style the right section as a flexbox */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.navbar-right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display: flex;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align-items: center; /* Align items vertically */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gap: 10px; /* Add spacing between UNO and DUE */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&lt;/style&gt;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endParaRPr lang="en-GB" sz="600" b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779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6E04A-0439-0415-3CBC-E27DA7B84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B2DB76-689F-071D-6942-7E71ACF66AF9}"/>
              </a:ext>
            </a:extLst>
          </p:cNvPr>
          <p:cNvSpPr txBox="1"/>
          <p:nvPr/>
        </p:nvSpPr>
        <p:spPr>
          <a:xfrm>
            <a:off x="207818" y="299258"/>
            <a:ext cx="616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PERSONALIZZIAMO L’APP PER LE NOSTRE ESIGENZE (CHAT)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14D85C-6D09-520C-061E-3312C5BA7B4C}"/>
              </a:ext>
            </a:extLst>
          </p:cNvPr>
          <p:cNvSpPr txBox="1"/>
          <p:nvPr/>
        </p:nvSpPr>
        <p:spPr>
          <a:xfrm>
            <a:off x="5145578" y="1059313"/>
            <a:ext cx="3149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sostituiamo le pagine (VIEWS)</a:t>
            </a:r>
          </a:p>
          <a:p>
            <a:r>
              <a:rPr lang="en-IT"/>
              <a:t>con le nostre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0D720-2876-450A-5190-85F8479C4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61" y="928118"/>
            <a:ext cx="3925027" cy="2372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598C3A-F54C-CC63-F2D9-D401458C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268" y="2650366"/>
            <a:ext cx="6480345" cy="387968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4477C8-7518-73E6-C2E7-D0801D29D04E}"/>
              </a:ext>
            </a:extLst>
          </p:cNvPr>
          <p:cNvCxnSpPr>
            <a:stCxn id="5" idx="1"/>
          </p:cNvCxnSpPr>
          <p:nvPr/>
        </p:nvCxnSpPr>
        <p:spPr>
          <a:xfrm flipH="1">
            <a:off x="4327588" y="1382479"/>
            <a:ext cx="817990" cy="861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A1B46A-3BEF-0D1C-A01A-19B357111568}"/>
              </a:ext>
            </a:extLst>
          </p:cNvPr>
          <p:cNvSpPr txBox="1"/>
          <p:nvPr/>
        </p:nvSpPr>
        <p:spPr>
          <a:xfrm>
            <a:off x="1424247" y="4613565"/>
            <a:ext cx="23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modifichiamo il router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B71D2D-39A2-B383-BEAF-307768B57016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 flipV="1">
            <a:off x="3799128" y="4590206"/>
            <a:ext cx="1471140" cy="208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155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F8664-542D-1CAC-E528-F72628756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E03E6D-E250-8629-6744-8706FE4E1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82586"/>
            <a:ext cx="7772400" cy="24928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647929-7859-7A06-8F4E-DDC69EEFEA7A}"/>
              </a:ext>
            </a:extLst>
          </p:cNvPr>
          <p:cNvSpPr txBox="1"/>
          <p:nvPr/>
        </p:nvSpPr>
        <p:spPr>
          <a:xfrm>
            <a:off x="207818" y="299258"/>
            <a:ext cx="616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PERSONALIZZIAMO L’APP PER LE NOSTRE ESIGENZE (CHAT)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7FE59-BCBC-1DEF-ABDA-4BF7EBB346C8}"/>
              </a:ext>
            </a:extLst>
          </p:cNvPr>
          <p:cNvSpPr txBox="1"/>
          <p:nvPr/>
        </p:nvSpPr>
        <p:spPr>
          <a:xfrm>
            <a:off x="5145578" y="1059313"/>
            <a:ext cx="237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la nostra app funziona</a:t>
            </a:r>
          </a:p>
        </p:txBody>
      </p:sp>
    </p:spTree>
    <p:extLst>
      <p:ext uri="{BB962C8B-B14F-4D97-AF65-F5344CB8AC3E}">
        <p14:creationId xmlns:p14="http://schemas.microsoft.com/office/powerpoint/2010/main" val="2367931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FAC40-C7B4-DE4E-6E42-C7041AEB0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55214E-E68F-8A2A-ECEB-7CD436BD2ECA}"/>
              </a:ext>
            </a:extLst>
          </p:cNvPr>
          <p:cNvSpPr txBox="1"/>
          <p:nvPr/>
        </p:nvSpPr>
        <p:spPr>
          <a:xfrm>
            <a:off x="207818" y="299258"/>
            <a:ext cx="616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PERSONALIZZIAMO L’APP PER LE NOSTRE ESIGENZE (CHAT)</a:t>
            </a:r>
          </a:p>
          <a:p>
            <a:r>
              <a:rPr lang="en-IT"/>
              <a:t>LE 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3E2C9-327E-19EA-2A0A-F7C141080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29" y="1139767"/>
            <a:ext cx="3460909" cy="1709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7B1904-812B-FFB6-92B2-C5057E937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42" y="2905652"/>
            <a:ext cx="3460909" cy="1709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209E16-20EC-59D6-B111-D76A643E3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29" y="4779891"/>
            <a:ext cx="3460909" cy="1709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CFBFA4-2A5F-5D80-D85A-2C8382934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563" y="723207"/>
            <a:ext cx="4763619" cy="5411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E9B977-D0C9-C814-AF99-CFD09B8F8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0317" y="723207"/>
            <a:ext cx="2689583" cy="59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37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38FB7-FD6E-B4DB-28D8-95DB30AAE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8398E7-FCF0-0003-2DB7-79CCC45872E2}"/>
              </a:ext>
            </a:extLst>
          </p:cNvPr>
          <p:cNvSpPr txBox="1"/>
          <p:nvPr/>
        </p:nvSpPr>
        <p:spPr>
          <a:xfrm>
            <a:off x="439002" y="308344"/>
            <a:ext cx="5656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Setup front-end app a partire da template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6BF71A-EDCA-1EE6-FDBF-99C7C81B4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50" y="1651317"/>
            <a:ext cx="8909433" cy="4898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E8D574-D96F-5E3A-47C4-1C2E2678B75D}"/>
              </a:ext>
            </a:extLst>
          </p:cNvPr>
          <p:cNvSpPr txBox="1"/>
          <p:nvPr/>
        </p:nvSpPr>
        <p:spPr>
          <a:xfrm>
            <a:off x="1604657" y="938412"/>
            <a:ext cx="5079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l’app econtenuta nella cartella webui</a:t>
            </a:r>
          </a:p>
        </p:txBody>
      </p:sp>
    </p:spTree>
    <p:extLst>
      <p:ext uri="{BB962C8B-B14F-4D97-AF65-F5344CB8AC3E}">
        <p14:creationId xmlns:p14="http://schemas.microsoft.com/office/powerpoint/2010/main" val="2114320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A2D85-5435-18F1-558A-D5EF7944E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0F8D28-8DC2-FCD6-A3AC-046C4CECBEFC}"/>
              </a:ext>
            </a:extLst>
          </p:cNvPr>
          <p:cNvSpPr txBox="1"/>
          <p:nvPr/>
        </p:nvSpPr>
        <p:spPr>
          <a:xfrm>
            <a:off x="439002" y="308344"/>
            <a:ext cx="2008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avvio dell’app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DB6BA-6654-EC13-01B4-833CE82CE70A}"/>
              </a:ext>
            </a:extLst>
          </p:cNvPr>
          <p:cNvSpPr txBox="1"/>
          <p:nvPr/>
        </p:nvSpPr>
        <p:spPr>
          <a:xfrm>
            <a:off x="4842127" y="748998"/>
            <a:ext cx="3401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dal README.md si legge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65188-0DB8-D8EB-123C-50A1D569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734" y="1520224"/>
            <a:ext cx="5285431" cy="1653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CBC195-CEBF-B7BA-72DE-CCABAF48ABE9}"/>
              </a:ext>
            </a:extLst>
          </p:cNvPr>
          <p:cNvSpPr txBox="1"/>
          <p:nvPr/>
        </p:nvSpPr>
        <p:spPr>
          <a:xfrm>
            <a:off x="439002" y="3684338"/>
            <a:ext cx="10867429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sz="1200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docker run -it --rm -v "$(pwd):/src" -u "$(id -u):$(id -g)" --network host --workdir /src/webui node:20 /bin/bash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5DCAFF-B3B1-28A2-AD13-19BF0EF1131C}"/>
              </a:ext>
            </a:extLst>
          </p:cNvPr>
          <p:cNvSpPr txBox="1"/>
          <p:nvPr/>
        </p:nvSpPr>
        <p:spPr>
          <a:xfrm>
            <a:off x="2584959" y="4128812"/>
            <a:ext cx="7036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lo script prevede l’utilizzo di docker per avviare l’app</a:t>
            </a:r>
          </a:p>
          <a:p>
            <a:r>
              <a:rPr lang="en-IT" sz="2400"/>
              <a:t>in DEV mode, ovvero mentre si sviluppa</a:t>
            </a:r>
          </a:p>
        </p:txBody>
      </p:sp>
    </p:spTree>
    <p:extLst>
      <p:ext uri="{BB962C8B-B14F-4D97-AF65-F5344CB8AC3E}">
        <p14:creationId xmlns:p14="http://schemas.microsoft.com/office/powerpoint/2010/main" val="403683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1AA6F-F108-EE2D-7614-69AF738BE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319A26-5204-6569-5916-43C0190FDD5C}"/>
              </a:ext>
            </a:extLst>
          </p:cNvPr>
          <p:cNvSpPr txBox="1"/>
          <p:nvPr/>
        </p:nvSpPr>
        <p:spPr>
          <a:xfrm>
            <a:off x="439002" y="308344"/>
            <a:ext cx="2008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avvio dell’app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18648-8DFB-4660-2D0A-5D967BA2D1AD}"/>
              </a:ext>
            </a:extLst>
          </p:cNvPr>
          <p:cNvSpPr txBox="1"/>
          <p:nvPr/>
        </p:nvSpPr>
        <p:spPr>
          <a:xfrm>
            <a:off x="986819" y="959063"/>
            <a:ext cx="10570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requisiti: é necessario installare DOCKER DESKTOP e disporre della CLI docker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48FF5-9FA7-1094-63AE-84F37D3D8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8" y="2003312"/>
            <a:ext cx="11154730" cy="25062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D52E76-AB65-4AA4-8C8C-2C99E26226F9}"/>
              </a:ext>
            </a:extLst>
          </p:cNvPr>
          <p:cNvSpPr txBox="1"/>
          <p:nvPr/>
        </p:nvSpPr>
        <p:spPr>
          <a:xfrm>
            <a:off x="1726342" y="5160273"/>
            <a:ext cx="87393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4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fantastic-coffee-decaffeinated % </a:t>
            </a:r>
            <a:r>
              <a:rPr lang="en-IT" sz="1400" b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docker --version</a:t>
            </a:r>
          </a:p>
          <a:p>
            <a:r>
              <a:rPr lang="en-IT" sz="140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Docker version 27.3.1, build ce12230</a:t>
            </a:r>
          </a:p>
          <a:p>
            <a:r>
              <a:rPr lang="en-IT" sz="14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fantastic-coffee-decaffeinated % </a:t>
            </a:r>
          </a:p>
        </p:txBody>
      </p:sp>
    </p:spTree>
    <p:extLst>
      <p:ext uri="{BB962C8B-B14F-4D97-AF65-F5344CB8AC3E}">
        <p14:creationId xmlns:p14="http://schemas.microsoft.com/office/powerpoint/2010/main" val="1989642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9AFE6-62E5-BCC1-4504-03DDAD4E9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05C58AC-7A12-684B-33CD-0F61B97DD0F4}"/>
              </a:ext>
            </a:extLst>
          </p:cNvPr>
          <p:cNvSpPr/>
          <p:nvPr/>
        </p:nvSpPr>
        <p:spPr>
          <a:xfrm>
            <a:off x="972590" y="5785658"/>
            <a:ext cx="10116589" cy="6567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T" sz="1200"/>
              <a:t>HOST (laptop, server)</a:t>
            </a:r>
          </a:p>
          <a:p>
            <a:pPr algn="ctr"/>
            <a:r>
              <a:rPr lang="en-IT" sz="1200"/>
              <a:t>es. macOS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AAE994E-2DA5-938F-6886-5D576C8D25EB}"/>
              </a:ext>
            </a:extLst>
          </p:cNvPr>
          <p:cNvSpPr/>
          <p:nvPr/>
        </p:nvSpPr>
        <p:spPr>
          <a:xfrm>
            <a:off x="1694411" y="4111073"/>
            <a:ext cx="8803178" cy="184334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T" sz="1200"/>
              <a:t>File SystemUnix (macos ecc)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B6679-BEA4-3985-5BC4-AE8AA38D3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04" y="4554162"/>
            <a:ext cx="2481465" cy="12314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F26799-ACA8-4386-79E2-B11112C6EAEA}"/>
              </a:ext>
            </a:extLst>
          </p:cNvPr>
          <p:cNvSpPr/>
          <p:nvPr/>
        </p:nvSpPr>
        <p:spPr>
          <a:xfrm>
            <a:off x="2073335" y="3782720"/>
            <a:ext cx="7777246" cy="65670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T"/>
              <a:t>Docker Desktop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1FCA4F-C991-D3B5-CACB-0A697E04D0F7}"/>
              </a:ext>
            </a:extLst>
          </p:cNvPr>
          <p:cNvSpPr/>
          <p:nvPr/>
        </p:nvSpPr>
        <p:spPr>
          <a:xfrm>
            <a:off x="5827220" y="2272707"/>
            <a:ext cx="3433157" cy="189322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T"/>
              <a:t>docker container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70D39-5B42-2F54-D5E9-621B22A17F67}"/>
              </a:ext>
            </a:extLst>
          </p:cNvPr>
          <p:cNvSpPr txBox="1"/>
          <p:nvPr/>
        </p:nvSpPr>
        <p:spPr>
          <a:xfrm>
            <a:off x="299258" y="731481"/>
            <a:ext cx="107899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400" b="1">
                <a:highlight>
                  <a:srgbClr val="FFFF00"/>
                </a:highlight>
              </a:rPr>
              <a:t>docker run -it --rm node:20 /bin/bash</a:t>
            </a:r>
            <a:endParaRPr lang="en-IT" sz="1050" b="1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63230-C68B-5CC4-AB51-00453587EBF5}"/>
              </a:ext>
            </a:extLst>
          </p:cNvPr>
          <p:cNvSpPr txBox="1"/>
          <p:nvPr/>
        </p:nvSpPr>
        <p:spPr>
          <a:xfrm>
            <a:off x="449501" y="1596187"/>
            <a:ext cx="496424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/>
              <a:t>crea il container VIOLA utilizzando l’immagine</a:t>
            </a:r>
          </a:p>
          <a:p>
            <a:r>
              <a:rPr lang="en-IT" sz="1400"/>
              <a:t>node:20 che contiene </a:t>
            </a:r>
            <a:r>
              <a:rPr lang="en-GB" sz="1400"/>
              <a:t>una versione preconfigurata di Node.js, </a:t>
            </a:r>
          </a:p>
          <a:p>
            <a:r>
              <a:rPr lang="en-GB" sz="1400"/>
              <a:t>in particolare la major version 20, </a:t>
            </a:r>
          </a:p>
          <a:p>
            <a:r>
              <a:rPr lang="en-GB" sz="1400"/>
              <a:t>insieme a un ambiente Linux di base </a:t>
            </a:r>
          </a:p>
          <a:p>
            <a:r>
              <a:rPr lang="en-GB" sz="1400"/>
              <a:t>per eseguire applicazioni Node.js.</a:t>
            </a:r>
            <a:endParaRPr lang="en-IT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9AEB5-7FE4-4D93-2356-D11892BB20B0}"/>
              </a:ext>
            </a:extLst>
          </p:cNvPr>
          <p:cNvSpPr txBox="1"/>
          <p:nvPr/>
        </p:nvSpPr>
        <p:spPr>
          <a:xfrm>
            <a:off x="207818" y="299258"/>
            <a:ext cx="338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SEMPLIFICHIAMO IL COMANDO</a:t>
            </a:r>
          </a:p>
        </p:txBody>
      </p:sp>
    </p:spTree>
    <p:extLst>
      <p:ext uri="{BB962C8B-B14F-4D97-AF65-F5344CB8AC3E}">
        <p14:creationId xmlns:p14="http://schemas.microsoft.com/office/powerpoint/2010/main" val="1527751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778BA-0C9F-5019-0502-23495C0F2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10840D0-C4A3-7552-027D-2641600252A1}"/>
              </a:ext>
            </a:extLst>
          </p:cNvPr>
          <p:cNvSpPr/>
          <p:nvPr/>
        </p:nvSpPr>
        <p:spPr>
          <a:xfrm>
            <a:off x="972590" y="5785658"/>
            <a:ext cx="10116589" cy="6567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T" sz="1200"/>
              <a:t>HOST (laptop, server)</a:t>
            </a:r>
          </a:p>
          <a:p>
            <a:pPr algn="ctr"/>
            <a:r>
              <a:rPr lang="en-IT" sz="1200"/>
              <a:t>es. macOS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F48B93E-F90E-31A1-F5CD-3C6D2897CD18}"/>
              </a:ext>
            </a:extLst>
          </p:cNvPr>
          <p:cNvSpPr/>
          <p:nvPr/>
        </p:nvSpPr>
        <p:spPr>
          <a:xfrm>
            <a:off x="1694411" y="4111073"/>
            <a:ext cx="8803178" cy="184334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T" sz="1200"/>
              <a:t>File SystemUnix (macos ecc)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0695A-EEFC-48FC-208A-6444EC1B8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04" y="4554162"/>
            <a:ext cx="2481465" cy="12314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3D0E6E-04B9-36DD-3BC1-086EC4C0872D}"/>
              </a:ext>
            </a:extLst>
          </p:cNvPr>
          <p:cNvSpPr/>
          <p:nvPr/>
        </p:nvSpPr>
        <p:spPr>
          <a:xfrm>
            <a:off x="2073335" y="3782720"/>
            <a:ext cx="7777246" cy="65670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T"/>
              <a:t>Docker Desktop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28DC8-C36F-967E-5333-7C733FC6BB91}"/>
              </a:ext>
            </a:extLst>
          </p:cNvPr>
          <p:cNvSpPr txBox="1"/>
          <p:nvPr/>
        </p:nvSpPr>
        <p:spPr>
          <a:xfrm>
            <a:off x="299258" y="731481"/>
            <a:ext cx="107899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400" b="1">
                <a:highlight>
                  <a:srgbClr val="FFFF00"/>
                </a:highlight>
              </a:rPr>
              <a:t>docker run -it --rm node:20 /bin/bash</a:t>
            </a:r>
            <a:endParaRPr lang="en-IT" sz="1050" b="1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46C002-55D7-FFC4-C37E-B90425D7D7FB}"/>
              </a:ext>
            </a:extLst>
          </p:cNvPr>
          <p:cNvSpPr txBox="1"/>
          <p:nvPr/>
        </p:nvSpPr>
        <p:spPr>
          <a:xfrm>
            <a:off x="324491" y="1450764"/>
            <a:ext cx="6495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/>
              <a:t>la prima volta viene scricata l’immagine da registry docker</a:t>
            </a:r>
            <a:r>
              <a:rPr lang="en-IT" sz="1100"/>
              <a:t> e viene salvata nelle imagini del docker locale</a:t>
            </a:r>
            <a:endParaRPr lang="it-IT" sz="11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7B71F4-199D-6719-E357-27ECDF23970D}"/>
              </a:ext>
            </a:extLst>
          </p:cNvPr>
          <p:cNvSpPr txBox="1"/>
          <p:nvPr/>
        </p:nvSpPr>
        <p:spPr>
          <a:xfrm>
            <a:off x="207818" y="299258"/>
            <a:ext cx="338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SEMPLIFICHIAMO IL COMANDO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71E5C-C5CC-C5EA-7568-08B9B0F1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60" y="1803635"/>
            <a:ext cx="5022325" cy="1451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F69B27-02B3-FE6F-DA05-09E891349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975" y="2676357"/>
            <a:ext cx="7243959" cy="398502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BDFA304D-E8F4-BCAA-F8FF-2FDE6C11EE5A}"/>
              </a:ext>
            </a:extLst>
          </p:cNvPr>
          <p:cNvCxnSpPr>
            <a:stCxn id="12" idx="3"/>
          </p:cNvCxnSpPr>
          <p:nvPr/>
        </p:nvCxnSpPr>
        <p:spPr>
          <a:xfrm flipH="1">
            <a:off x="5361709" y="1581569"/>
            <a:ext cx="1458471" cy="4661289"/>
          </a:xfrm>
          <a:prstGeom prst="bentConnector4">
            <a:avLst>
              <a:gd name="adj1" fmla="val -15674"/>
              <a:gd name="adj2" fmla="val 5140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994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3147-DD55-CD17-4E15-83562A39F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4D165FE-0E8C-9599-9168-5D98CD1C964D}"/>
              </a:ext>
            </a:extLst>
          </p:cNvPr>
          <p:cNvSpPr/>
          <p:nvPr/>
        </p:nvSpPr>
        <p:spPr>
          <a:xfrm>
            <a:off x="972590" y="5785658"/>
            <a:ext cx="10116589" cy="6567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T" sz="1200"/>
              <a:t>HOST (laptop, server)</a:t>
            </a:r>
          </a:p>
          <a:p>
            <a:pPr algn="ctr"/>
            <a:r>
              <a:rPr lang="en-IT" sz="1200"/>
              <a:t>es. macOS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D86CF91-0FEB-2E63-4DCB-DAFAF92A488B}"/>
              </a:ext>
            </a:extLst>
          </p:cNvPr>
          <p:cNvSpPr/>
          <p:nvPr/>
        </p:nvSpPr>
        <p:spPr>
          <a:xfrm>
            <a:off x="1694411" y="4111073"/>
            <a:ext cx="8803178" cy="184334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T" sz="1200"/>
              <a:t>File SystemUnix (macos ecc)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23A25-451B-98EE-AC10-6CF9245CE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04" y="4554162"/>
            <a:ext cx="2481465" cy="12314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D2CD07-AA9B-CDFF-830E-3281906F90D8}"/>
              </a:ext>
            </a:extLst>
          </p:cNvPr>
          <p:cNvSpPr/>
          <p:nvPr/>
        </p:nvSpPr>
        <p:spPr>
          <a:xfrm>
            <a:off x="2073335" y="3782720"/>
            <a:ext cx="7777246" cy="65670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T"/>
              <a:t>Docker Desktop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2E37CA-EBC5-8ED4-DB48-8071B1BD9E74}"/>
              </a:ext>
            </a:extLst>
          </p:cNvPr>
          <p:cNvSpPr txBox="1"/>
          <p:nvPr/>
        </p:nvSpPr>
        <p:spPr>
          <a:xfrm>
            <a:off x="299258" y="731481"/>
            <a:ext cx="107899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400" b="1">
                <a:highlight>
                  <a:srgbClr val="FFFF00"/>
                </a:highlight>
              </a:rPr>
              <a:t>docker run -it --rm node:20 /bin/bash</a:t>
            </a:r>
            <a:endParaRPr lang="en-IT" sz="1050" b="1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73912D-592F-B5F0-AE27-5F54C5FA47E6}"/>
              </a:ext>
            </a:extLst>
          </p:cNvPr>
          <p:cNvSpPr txBox="1"/>
          <p:nvPr/>
        </p:nvSpPr>
        <p:spPr>
          <a:xfrm>
            <a:off x="324491" y="1450764"/>
            <a:ext cx="65004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/>
              <a:t>al termine del download viene creato il container (VIOLA che contiene i tool necessari per far girare l’APP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2639ED-0FB6-6341-F6E1-4C732E72CFAA}"/>
              </a:ext>
            </a:extLst>
          </p:cNvPr>
          <p:cNvSpPr txBox="1"/>
          <p:nvPr/>
        </p:nvSpPr>
        <p:spPr>
          <a:xfrm>
            <a:off x="207818" y="299258"/>
            <a:ext cx="338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SEMPLIFICHIAMO IL COMANDO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EA051-4B51-B3F6-3260-A41D6AEF05F0}"/>
              </a:ext>
            </a:extLst>
          </p:cNvPr>
          <p:cNvSpPr/>
          <p:nvPr/>
        </p:nvSpPr>
        <p:spPr>
          <a:xfrm>
            <a:off x="5827220" y="2272707"/>
            <a:ext cx="3433157" cy="189322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T"/>
              <a:t>docker container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55D43F-74F3-D1E2-CCFB-3C0F19A4F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24" y="1811350"/>
            <a:ext cx="3886200" cy="18117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81A8F7-C360-36EE-064C-C53C9891FC5A}"/>
              </a:ext>
            </a:extLst>
          </p:cNvPr>
          <p:cNvSpPr/>
          <p:nvPr/>
        </p:nvSpPr>
        <p:spPr>
          <a:xfrm>
            <a:off x="864524" y="2819462"/>
            <a:ext cx="2707812" cy="79449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919B01-2610-3134-5CA4-E4895F6DE6EA}"/>
              </a:ext>
            </a:extLst>
          </p:cNvPr>
          <p:cNvCxnSpPr>
            <a:stCxn id="14" idx="3"/>
          </p:cNvCxnSpPr>
          <p:nvPr/>
        </p:nvCxnSpPr>
        <p:spPr>
          <a:xfrm>
            <a:off x="3572336" y="3216711"/>
            <a:ext cx="2928217" cy="566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BB50EEA-F4BF-1010-EDCB-C3C50C6F2194}"/>
              </a:ext>
            </a:extLst>
          </p:cNvPr>
          <p:cNvSpPr/>
          <p:nvPr/>
        </p:nvSpPr>
        <p:spPr>
          <a:xfrm>
            <a:off x="6500553" y="3256543"/>
            <a:ext cx="2707812" cy="794497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/>
              <a:t>file system container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25E283-FFD1-E8CF-8694-22EE7A21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567" y="2725056"/>
            <a:ext cx="876300" cy="444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1D2F75-F05E-A1B8-C940-D5B3B5EB9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071" y="2732248"/>
            <a:ext cx="8763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1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825E1-88F9-84ED-AAE3-050475212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2EBAF8C-B6AF-6D4D-4B7D-8A37295FC11C}"/>
              </a:ext>
            </a:extLst>
          </p:cNvPr>
          <p:cNvSpPr/>
          <p:nvPr/>
        </p:nvSpPr>
        <p:spPr>
          <a:xfrm>
            <a:off x="972590" y="5785658"/>
            <a:ext cx="10116589" cy="6567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T" sz="1200"/>
              <a:t>HOST (laptop, server)</a:t>
            </a:r>
          </a:p>
          <a:p>
            <a:pPr algn="ctr"/>
            <a:r>
              <a:rPr lang="en-IT" sz="1200"/>
              <a:t>es. macOS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D8A5D3F-A64B-E3F3-352D-09F7DCCDB7EB}"/>
              </a:ext>
            </a:extLst>
          </p:cNvPr>
          <p:cNvSpPr/>
          <p:nvPr/>
        </p:nvSpPr>
        <p:spPr>
          <a:xfrm>
            <a:off x="1694411" y="4111073"/>
            <a:ext cx="8803178" cy="184334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T" sz="1200"/>
              <a:t>File SystemUnix (macos ecc)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2AC53-DD7C-8FC2-38EA-F44337CAA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04" y="4554162"/>
            <a:ext cx="2481465" cy="12314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BC201D-1160-0CDB-FE11-AE3E856D4237}"/>
              </a:ext>
            </a:extLst>
          </p:cNvPr>
          <p:cNvSpPr/>
          <p:nvPr/>
        </p:nvSpPr>
        <p:spPr>
          <a:xfrm>
            <a:off x="2073335" y="3782720"/>
            <a:ext cx="7777246" cy="65670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T"/>
              <a:t>Docker Desktop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150CC-728B-B44B-10E8-26A217E2752F}"/>
              </a:ext>
            </a:extLst>
          </p:cNvPr>
          <p:cNvSpPr txBox="1"/>
          <p:nvPr/>
        </p:nvSpPr>
        <p:spPr>
          <a:xfrm>
            <a:off x="207818" y="731481"/>
            <a:ext cx="11662757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sz="1200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docker run -it --rm </a:t>
            </a:r>
            <a:r>
              <a:rPr lang="en-GB" sz="1200" b="1"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-v "$(pwd):/src" --workdir /src/webui </a:t>
            </a:r>
            <a:r>
              <a:rPr lang="en-GB" sz="1200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node:20 /bin/bash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DB9A9-F83B-9788-D376-17CAF88CA1C1}"/>
              </a:ext>
            </a:extLst>
          </p:cNvPr>
          <p:cNvSpPr txBox="1"/>
          <p:nvPr/>
        </p:nvSpPr>
        <p:spPr>
          <a:xfrm>
            <a:off x="324491" y="1450764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/>
              <a:t>se facciamo girare il comando con gli altri parametri:</a:t>
            </a:r>
          </a:p>
          <a:p>
            <a:endParaRPr lang="it-IT" sz="11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6ACA51-57FA-73C3-4C87-B14186586218}"/>
              </a:ext>
            </a:extLst>
          </p:cNvPr>
          <p:cNvSpPr txBox="1"/>
          <p:nvPr/>
        </p:nvSpPr>
        <p:spPr>
          <a:xfrm>
            <a:off x="207818" y="299258"/>
            <a:ext cx="338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SEMPLIFICHIAMO IL COMANDO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3C344-885F-3DCE-C512-D2CED591CDF8}"/>
              </a:ext>
            </a:extLst>
          </p:cNvPr>
          <p:cNvSpPr/>
          <p:nvPr/>
        </p:nvSpPr>
        <p:spPr>
          <a:xfrm>
            <a:off x="6178994" y="1428303"/>
            <a:ext cx="5420431" cy="273762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T"/>
              <a:t>docker container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BEA50A-016B-D299-E85B-B42C97810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89" y="2032612"/>
            <a:ext cx="876300" cy="444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DFD50A-7569-7F23-23B0-CD42AE392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845" y="1994359"/>
            <a:ext cx="876300" cy="444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553A3B-BAD7-0385-5151-F375E8F7EECA}"/>
              </a:ext>
            </a:extLst>
          </p:cNvPr>
          <p:cNvSpPr txBox="1"/>
          <p:nvPr/>
        </p:nvSpPr>
        <p:spPr>
          <a:xfrm>
            <a:off x="324491" y="1786234"/>
            <a:ext cx="609738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/>
              <a:t>-v "$(pwd):/src"</a:t>
            </a:r>
            <a:r>
              <a:rPr lang="en-GB" sz="1200"/>
              <a:t>: Monta la directory corrente del sistema host ($(pwd)) nella directory /src del container, </a:t>
            </a:r>
            <a:r>
              <a:rPr lang="en-GB" sz="1400"/>
              <a:t>consentendo</a:t>
            </a:r>
            <a:r>
              <a:rPr lang="en-GB" sz="1200"/>
              <a:t> di accedere ai file locali dal container. Questo è utile per lavorare su file locali senza doverli copiare nel container.</a:t>
            </a:r>
            <a:endParaRPr lang="en-IT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6F018-3A52-E1DA-CCA3-81D6877A2118}"/>
              </a:ext>
            </a:extLst>
          </p:cNvPr>
          <p:cNvSpPr txBox="1"/>
          <p:nvPr/>
        </p:nvSpPr>
        <p:spPr>
          <a:xfrm>
            <a:off x="324491" y="2692144"/>
            <a:ext cx="5302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/>
              <a:t>--workdir /src/webui</a:t>
            </a:r>
            <a:r>
              <a:rPr lang="en-GB" sz="1400"/>
              <a:t>: Imposta la directory di lavoro all'interno del container su /src/webui.</a:t>
            </a:r>
            <a:endParaRPr lang="en-IT" sz="1400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8382AC20-DAF8-3F9C-D1C0-41F26F08F09E}"/>
              </a:ext>
            </a:extLst>
          </p:cNvPr>
          <p:cNvCxnSpPr>
            <a:stCxn id="8" idx="1"/>
            <a:endCxn id="5" idx="1"/>
          </p:cNvCxnSpPr>
          <p:nvPr/>
        </p:nvCxnSpPr>
        <p:spPr>
          <a:xfrm rot="10800000" flipH="1" flipV="1">
            <a:off x="324490" y="2124788"/>
            <a:ext cx="2007113" cy="3045122"/>
          </a:xfrm>
          <a:prstGeom prst="bentConnector3">
            <a:avLst>
              <a:gd name="adj1" fmla="val -113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4287B7D-027E-83A3-0E50-CAC150868E9E}"/>
              </a:ext>
            </a:extLst>
          </p:cNvPr>
          <p:cNvCxnSpPr>
            <a:cxnSpLocks/>
            <a:stCxn id="5" idx="3"/>
            <a:endCxn id="27" idx="2"/>
          </p:cNvCxnSpPr>
          <p:nvPr/>
        </p:nvCxnSpPr>
        <p:spPr>
          <a:xfrm flipV="1">
            <a:off x="4813069" y="4019396"/>
            <a:ext cx="4038309" cy="1150514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0D4B173-8292-7BE2-16BD-6F0C8EF40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723" y="2649739"/>
            <a:ext cx="4447310" cy="13696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514851-8122-AA8C-9569-B98ABA07B066}"/>
              </a:ext>
            </a:extLst>
          </p:cNvPr>
          <p:cNvCxnSpPr/>
          <p:nvPr/>
        </p:nvCxnSpPr>
        <p:spPr>
          <a:xfrm flipH="1">
            <a:off x="2975757" y="2892829"/>
            <a:ext cx="4580512" cy="17622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87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425B7-8EA3-DD7C-12CA-96661BA57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F988A48-0541-4A24-1302-4541882D5AEC}"/>
              </a:ext>
            </a:extLst>
          </p:cNvPr>
          <p:cNvSpPr/>
          <p:nvPr/>
        </p:nvSpPr>
        <p:spPr>
          <a:xfrm>
            <a:off x="972590" y="5785658"/>
            <a:ext cx="10116589" cy="6567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T" sz="1200"/>
              <a:t>HOST (laptop, server)</a:t>
            </a:r>
          </a:p>
          <a:p>
            <a:pPr algn="ctr"/>
            <a:r>
              <a:rPr lang="en-IT" sz="1200"/>
              <a:t>es. macOS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6A4D26-EE42-96D0-FA66-93D202051D09}"/>
              </a:ext>
            </a:extLst>
          </p:cNvPr>
          <p:cNvSpPr/>
          <p:nvPr/>
        </p:nvSpPr>
        <p:spPr>
          <a:xfrm>
            <a:off x="1694411" y="4111073"/>
            <a:ext cx="8803178" cy="184334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T" sz="1200"/>
              <a:t>File SystemUnix (macos ecc)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292D1-2504-A8D2-F7D0-8B2147DEB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04" y="4554162"/>
            <a:ext cx="2481465" cy="12314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A2F5FF-9767-6A6F-ED4D-3B034DCDB887}"/>
              </a:ext>
            </a:extLst>
          </p:cNvPr>
          <p:cNvSpPr/>
          <p:nvPr/>
        </p:nvSpPr>
        <p:spPr>
          <a:xfrm>
            <a:off x="2073335" y="3782720"/>
            <a:ext cx="7777246" cy="65670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T"/>
              <a:t>Docker Desktop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61AF8-08E0-56C1-CDFB-6FF1A4AA48F9}"/>
              </a:ext>
            </a:extLst>
          </p:cNvPr>
          <p:cNvSpPr txBox="1"/>
          <p:nvPr/>
        </p:nvSpPr>
        <p:spPr>
          <a:xfrm>
            <a:off x="207818" y="731481"/>
            <a:ext cx="11662757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sz="1200" b="1"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docker run -it --rm -v "$(pwd):/src" -u "$(id -u):$(id -g)" --network host --workdir /src/webui node:20 /bin/bash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EDE53A-76BD-0854-549F-67DB31F45184}"/>
              </a:ext>
            </a:extLst>
          </p:cNvPr>
          <p:cNvSpPr txBox="1"/>
          <p:nvPr/>
        </p:nvSpPr>
        <p:spPr>
          <a:xfrm>
            <a:off x="324491" y="1450764"/>
            <a:ext cx="568851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/>
              <a:t>-u "$(id -u):$(id -g)"</a:t>
            </a:r>
            <a:r>
              <a:rPr lang="en-GB" sz="1100"/>
              <a:t>: Esegue i comandi all'interno del container utilizzando l'ID utente (id -u) e l'ID gruppo (id -g) del sistema host. Questo evita problemi di permessi sui file condivisi tra host e container. </a:t>
            </a:r>
          </a:p>
          <a:p>
            <a:endParaRPr lang="en-GB" sz="1100"/>
          </a:p>
          <a:p>
            <a:r>
              <a:rPr lang="en-GB" sz="1100"/>
              <a:t>notare che ora é presente l’utente 503 anziche root</a:t>
            </a:r>
            <a:endParaRPr lang="it-IT" sz="11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089291-7B24-F928-3DF6-D9C5B361D61F}"/>
              </a:ext>
            </a:extLst>
          </p:cNvPr>
          <p:cNvSpPr txBox="1"/>
          <p:nvPr/>
        </p:nvSpPr>
        <p:spPr>
          <a:xfrm>
            <a:off x="207818" y="299258"/>
            <a:ext cx="338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SEMPLIFICHIAMO IL COMANDO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DBFA19-1469-52FE-25F0-7DB3341BBBE7}"/>
              </a:ext>
            </a:extLst>
          </p:cNvPr>
          <p:cNvSpPr/>
          <p:nvPr/>
        </p:nvSpPr>
        <p:spPr>
          <a:xfrm>
            <a:off x="6178994" y="1428303"/>
            <a:ext cx="5420431" cy="273762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T"/>
              <a:t>docker container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5DEAD6-12C8-A15E-BD1A-76FAA13F6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89" y="2032612"/>
            <a:ext cx="876300" cy="444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44EE32-D433-A3C5-423C-33CD57869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845" y="1994359"/>
            <a:ext cx="876300" cy="444500"/>
          </a:xfrm>
          <a:prstGeom prst="rect">
            <a:avLst/>
          </a:prstGeom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AFE4B761-0360-0E84-0DEA-4B422CA61739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813069" y="4008835"/>
            <a:ext cx="4076140" cy="1161075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843E914-F55B-D0C6-E23C-ADDD52649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381" y="2568986"/>
            <a:ext cx="6033655" cy="1439849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373320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1347</Words>
  <Application>Microsoft Macintosh PowerPoint</Application>
  <PresentationFormat>Widescreen</PresentationFormat>
  <Paragraphs>201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Courier New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 Pulcini</dc:creator>
  <cp:lastModifiedBy>Carlo Pulcini</cp:lastModifiedBy>
  <cp:revision>8</cp:revision>
  <dcterms:created xsi:type="dcterms:W3CDTF">2024-12-04T18:51:52Z</dcterms:created>
  <dcterms:modified xsi:type="dcterms:W3CDTF">2024-12-04T20:51:05Z</dcterms:modified>
</cp:coreProperties>
</file>